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7"/>
  </p:notesMasterIdLst>
  <p:handoutMasterIdLst>
    <p:handoutMasterId r:id="rId18"/>
  </p:handoutMasterIdLst>
  <p:sldIdLst>
    <p:sldId id="256" r:id="rId5"/>
    <p:sldId id="258" r:id="rId6"/>
    <p:sldId id="275" r:id="rId7"/>
    <p:sldId id="279" r:id="rId8"/>
    <p:sldId id="278" r:id="rId9"/>
    <p:sldId id="276" r:id="rId10"/>
    <p:sldId id="280" r:id="rId11"/>
    <p:sldId id="282" r:id="rId12"/>
    <p:sldId id="281" r:id="rId13"/>
    <p:sldId id="277" r:id="rId14"/>
    <p:sldId id="28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5033" autoAdjust="0"/>
  </p:normalViewPr>
  <p:slideViewPr>
    <p:cSldViewPr snapToGrid="0" snapToObjects="1">
      <p:cViewPr varScale="1">
        <p:scale>
          <a:sx n="62" d="100"/>
          <a:sy n="62" d="100"/>
        </p:scale>
        <p:origin x="688" y="4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dirty="0"/>
            <a:t>Smart Home Device</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1"/>
      <dgm:spPr/>
    </dgm:pt>
    <dgm:pt modelId="{F55B2F71-E638-412C-8147-FC7081E08B04}" type="pres">
      <dgm:prSet presAssocID="{66039115-797B-304C-9FC0-EFABB1F2123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1">
        <dgm:presLayoutVars>
          <dgm:chMax val="1"/>
          <dgm:chPref val="1"/>
        </dgm:presLayoutVars>
      </dgm:prSet>
      <dgm:spPr/>
    </dgm:pt>
  </dgm:ptLst>
  <dgm:cxnLst>
    <dgm:cxn modelId="{C2028414-4E44-4009-9619-A3329463EBE6}" type="presOf" srcId="{66039115-797B-304C-9FC0-EFABB1F21232}" destId="{E05AF25A-E676-44EA-BB66-F2100ACAD1CB}"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0D34FCB2-3F4C-42A6-BB2D-60FA9564F405}" type="presOf" srcId="{489A589A-46DE-0F49-B460-E7914F3E440D}" destId="{B80C9CF3-C6BB-48D7-8AE1-5002D62D3761}"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270081" y="469107"/>
          <a:ext cx="620446" cy="6204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400375" y="599401"/>
          <a:ext cx="359858" cy="359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23480" y="469107"/>
          <a:ext cx="1462480" cy="620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Smart Home Device</a:t>
          </a:r>
        </a:p>
      </dsp:txBody>
      <dsp:txXfrm>
        <a:off x="1023480" y="469107"/>
        <a:ext cx="1462480" cy="6204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11/17/2019</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557808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22267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266430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397660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331039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201268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89373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3941125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1608570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11/16/2019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5.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5.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5.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483077"/>
            <a:ext cx="7197726" cy="2421464"/>
          </a:xfrm>
        </p:spPr>
        <p:txBody>
          <a:bodyPr>
            <a:normAutofit/>
          </a:bodyPr>
          <a:lstStyle/>
          <a:p>
            <a:r>
              <a:rPr lang="en-US" b="1" cap="none" dirty="0"/>
              <a:t>Smart Tank – IoT Project</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3953460"/>
            <a:ext cx="7197726" cy="1656230"/>
          </a:xfrm>
        </p:spPr>
        <p:txBody>
          <a:bodyPr>
            <a:normAutofit/>
          </a:bodyPr>
          <a:lstStyle/>
          <a:p>
            <a:r>
              <a:rPr lang="en-US" cap="none" dirty="0">
                <a:solidFill>
                  <a:schemeClr val="accent1">
                    <a:lumMod val="40000"/>
                    <a:lumOff val="60000"/>
                  </a:schemeClr>
                </a:solidFill>
              </a:rPr>
              <a:t>Computer Systems &amp; Networks Assignment 2</a:t>
            </a:r>
          </a:p>
          <a:p>
            <a:r>
              <a:rPr lang="en-US" cap="none" dirty="0">
                <a:solidFill>
                  <a:schemeClr val="accent1">
                    <a:lumMod val="40000"/>
                    <a:lumOff val="60000"/>
                  </a:schemeClr>
                </a:solidFill>
              </a:rPr>
              <a:t>HDIP in Computer Science</a:t>
            </a:r>
          </a:p>
          <a:p>
            <a:r>
              <a:rPr lang="en-US" cap="none" dirty="0">
                <a:solidFill>
                  <a:schemeClr val="accent1">
                    <a:lumMod val="40000"/>
                    <a:lumOff val="60000"/>
                  </a:schemeClr>
                </a:solidFill>
              </a:rPr>
              <a:t>WIT</a:t>
            </a:r>
          </a:p>
          <a:p>
            <a:r>
              <a:rPr lang="en-US" cap="none" dirty="0">
                <a:solidFill>
                  <a:schemeClr val="accent1">
                    <a:lumMod val="40000"/>
                    <a:lumOff val="60000"/>
                  </a:schemeClr>
                </a:solidFill>
              </a:rPr>
              <a:t>Israel Finnerty</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343947" y="308814"/>
            <a:ext cx="8085486" cy="1035579"/>
          </a:xfrm>
        </p:spPr>
        <p:txBody>
          <a:bodyPr vert="horz" lIns="91440" tIns="45720" rIns="91440" bIns="45720" rtlCol="0" anchor="ctr">
            <a:normAutofit/>
          </a:bodyPr>
          <a:lstStyle/>
          <a:p>
            <a:r>
              <a:rPr lang="en-US" cap="none" dirty="0"/>
              <a:t>Fuel Reordering Flow Chart </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5274AC4B-97AB-4A16-9189-5FE9C2D71AA2}"/>
              </a:ext>
            </a:extLst>
          </p:cNvPr>
          <p:cNvPicPr>
            <a:picLocks noChangeAspect="1"/>
          </p:cNvPicPr>
          <p:nvPr/>
        </p:nvPicPr>
        <p:blipFill>
          <a:blip r:embed="rId6"/>
          <a:srcRect/>
          <a:stretch/>
        </p:blipFill>
        <p:spPr>
          <a:xfrm>
            <a:off x="226030" y="1660204"/>
            <a:ext cx="11776783" cy="517413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00857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1200" y="0"/>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24831" y="208384"/>
            <a:ext cx="5584152" cy="763055"/>
          </a:xfrm>
        </p:spPr>
        <p:txBody>
          <a:bodyPr vert="horz" lIns="91440" tIns="45720" rIns="91440" bIns="45720" rtlCol="0" anchor="ctr">
            <a:normAutofit fontScale="90000"/>
          </a:bodyPr>
          <a:lstStyle/>
          <a:p>
            <a:r>
              <a:rPr lang="en-US" sz="4800" b="1" cap="none" dirty="0"/>
              <a:t>Software Development</a:t>
            </a:r>
          </a:p>
        </p:txBody>
      </p:sp>
      <p:sp>
        <p:nvSpPr>
          <p:cNvPr id="5" name="Title 1">
            <a:extLst>
              <a:ext uri="{FF2B5EF4-FFF2-40B4-BE49-F238E27FC236}">
                <a16:creationId xmlns:a16="http://schemas.microsoft.com/office/drawing/2014/main" id="{A7BFA14E-E398-4E50-BE33-2EDE177B87EF}"/>
              </a:ext>
            </a:extLst>
          </p:cNvPr>
          <p:cNvSpPr txBox="1">
            <a:spLocks/>
          </p:cNvSpPr>
          <p:nvPr/>
        </p:nvSpPr>
        <p:spPr>
          <a:xfrm>
            <a:off x="4463474" y="4625289"/>
            <a:ext cx="3880302"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MySQL Linux server </a:t>
            </a:r>
          </a:p>
          <a:p>
            <a:r>
              <a:rPr lang="en-US" sz="2400" cap="none" dirty="0"/>
              <a:t>with email functionality</a:t>
            </a:r>
          </a:p>
        </p:txBody>
      </p:sp>
      <p:sp>
        <p:nvSpPr>
          <p:cNvPr id="8" name="Title 1">
            <a:extLst>
              <a:ext uri="{FF2B5EF4-FFF2-40B4-BE49-F238E27FC236}">
                <a16:creationId xmlns:a16="http://schemas.microsoft.com/office/drawing/2014/main" id="{7A5758C5-67CC-4881-803C-BA0BCB008E93}"/>
              </a:ext>
            </a:extLst>
          </p:cNvPr>
          <p:cNvSpPr txBox="1">
            <a:spLocks/>
          </p:cNvSpPr>
          <p:nvPr/>
        </p:nvSpPr>
        <p:spPr>
          <a:xfrm>
            <a:off x="3928059" y="2761505"/>
            <a:ext cx="4951132" cy="778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Website to display usage statistics</a:t>
            </a:r>
          </a:p>
        </p:txBody>
      </p:sp>
      <p:sp>
        <p:nvSpPr>
          <p:cNvPr id="9" name="Title 1">
            <a:extLst>
              <a:ext uri="{FF2B5EF4-FFF2-40B4-BE49-F238E27FC236}">
                <a16:creationId xmlns:a16="http://schemas.microsoft.com/office/drawing/2014/main" id="{394B99D6-8376-49C3-B57C-D11808F795B4}"/>
              </a:ext>
            </a:extLst>
          </p:cNvPr>
          <p:cNvSpPr txBox="1">
            <a:spLocks/>
          </p:cNvSpPr>
          <p:nvPr/>
        </p:nvSpPr>
        <p:spPr>
          <a:xfrm>
            <a:off x="3763672" y="3594464"/>
            <a:ext cx="4951132"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Mobile App to display usage statistics give notifications and allow reordering</a:t>
            </a:r>
          </a:p>
        </p:txBody>
      </p:sp>
      <p:sp>
        <p:nvSpPr>
          <p:cNvPr id="10" name="Title 1">
            <a:extLst>
              <a:ext uri="{FF2B5EF4-FFF2-40B4-BE49-F238E27FC236}">
                <a16:creationId xmlns:a16="http://schemas.microsoft.com/office/drawing/2014/main" id="{0A177C56-61F9-4168-94DB-6804F50F6FB0}"/>
              </a:ext>
            </a:extLst>
          </p:cNvPr>
          <p:cNvSpPr txBox="1">
            <a:spLocks/>
          </p:cNvSpPr>
          <p:nvPr/>
        </p:nvSpPr>
        <p:spPr>
          <a:xfrm>
            <a:off x="4852733" y="1025559"/>
            <a:ext cx="4951132"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Wia platform with </a:t>
            </a:r>
          </a:p>
          <a:p>
            <a:r>
              <a:rPr lang="en-US" sz="2400" cap="none" dirty="0"/>
              <a:t>widgets and triggers</a:t>
            </a:r>
          </a:p>
        </p:txBody>
      </p:sp>
      <p:sp>
        <p:nvSpPr>
          <p:cNvPr id="11" name="Title 1">
            <a:extLst>
              <a:ext uri="{FF2B5EF4-FFF2-40B4-BE49-F238E27FC236}">
                <a16:creationId xmlns:a16="http://schemas.microsoft.com/office/drawing/2014/main" id="{9AA4F181-FE94-4D00-84EE-C33E474974DF}"/>
              </a:ext>
            </a:extLst>
          </p:cNvPr>
          <p:cNvSpPr txBox="1">
            <a:spLocks/>
          </p:cNvSpPr>
          <p:nvPr/>
        </p:nvSpPr>
        <p:spPr>
          <a:xfrm>
            <a:off x="3845866" y="1982666"/>
            <a:ext cx="4951132" cy="778839"/>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Pi python scripts to analyse sensor data and publish to Wia using MQTT</a:t>
            </a:r>
          </a:p>
        </p:txBody>
      </p:sp>
    </p:spTree>
    <p:extLst>
      <p:ext uri="{BB962C8B-B14F-4D97-AF65-F5344CB8AC3E}">
        <p14:creationId xmlns:p14="http://schemas.microsoft.com/office/powerpoint/2010/main" val="4064595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8034391" y="5556228"/>
            <a:ext cx="3125734" cy="1041871"/>
          </a:xfrm>
        </p:spPr>
        <p:txBody>
          <a:bodyPr>
            <a:normAutofit/>
          </a:bodyPr>
          <a:lstStyle/>
          <a:p>
            <a:r>
              <a:rPr lang="en-US" cap="none" dirty="0"/>
              <a:t>Thank You</a:t>
            </a:r>
          </a:p>
        </p:txBody>
      </p:sp>
      <p:sp>
        <p:nvSpPr>
          <p:cNvPr id="8" name="Title 1">
            <a:extLst>
              <a:ext uri="{FF2B5EF4-FFF2-40B4-BE49-F238E27FC236}">
                <a16:creationId xmlns:a16="http://schemas.microsoft.com/office/drawing/2014/main" id="{42FBAA1E-2D15-4AE3-B4C4-A0C919FB174B}"/>
              </a:ext>
            </a:extLst>
          </p:cNvPr>
          <p:cNvSpPr txBox="1">
            <a:spLocks/>
          </p:cNvSpPr>
          <p:nvPr/>
        </p:nvSpPr>
        <p:spPr>
          <a:xfrm>
            <a:off x="3962399" y="483077"/>
            <a:ext cx="7197726" cy="24214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a:t>Smart Tank – IoT Project</a:t>
            </a:r>
            <a:endParaRPr lang="en-US" b="1" cap="none" dirty="0"/>
          </a:p>
        </p:txBody>
      </p:sp>
      <p:sp>
        <p:nvSpPr>
          <p:cNvPr id="10" name="Subtitle 2">
            <a:extLst>
              <a:ext uri="{FF2B5EF4-FFF2-40B4-BE49-F238E27FC236}">
                <a16:creationId xmlns:a16="http://schemas.microsoft.com/office/drawing/2014/main" id="{FABC0911-82F6-470B-B07B-9D62E41EB0FA}"/>
              </a:ext>
            </a:extLst>
          </p:cNvPr>
          <p:cNvSpPr>
            <a:spLocks noGrp="1"/>
          </p:cNvSpPr>
          <p:nvPr>
            <p:ph type="subTitle" idx="1"/>
          </p:nvPr>
        </p:nvSpPr>
        <p:spPr>
          <a:xfrm>
            <a:off x="3962399" y="3953460"/>
            <a:ext cx="7197726" cy="1656230"/>
          </a:xfrm>
        </p:spPr>
        <p:txBody>
          <a:bodyPr>
            <a:normAutofit/>
          </a:bodyPr>
          <a:lstStyle/>
          <a:p>
            <a:r>
              <a:rPr lang="en-US" cap="none" dirty="0">
                <a:solidFill>
                  <a:schemeClr val="accent1">
                    <a:lumMod val="40000"/>
                    <a:lumOff val="60000"/>
                  </a:schemeClr>
                </a:solidFill>
              </a:rPr>
              <a:t>Computer Systems &amp; Networks Assignment 2</a:t>
            </a:r>
          </a:p>
          <a:p>
            <a:r>
              <a:rPr lang="en-US" cap="none" dirty="0">
                <a:solidFill>
                  <a:schemeClr val="accent1">
                    <a:lumMod val="40000"/>
                    <a:lumOff val="60000"/>
                  </a:schemeClr>
                </a:solidFill>
              </a:rPr>
              <a:t>HDIP in Computer Science</a:t>
            </a:r>
          </a:p>
          <a:p>
            <a:r>
              <a:rPr lang="en-US" cap="none" dirty="0">
                <a:solidFill>
                  <a:schemeClr val="accent1">
                    <a:lumMod val="40000"/>
                    <a:lumOff val="60000"/>
                  </a:schemeClr>
                </a:solidFill>
              </a:rPr>
              <a:t>WIT</a:t>
            </a:r>
          </a:p>
          <a:p>
            <a:r>
              <a:rPr lang="en-US" cap="none" dirty="0">
                <a:solidFill>
                  <a:schemeClr val="accent1">
                    <a:lumMod val="40000"/>
                    <a:lumOff val="60000"/>
                  </a:schemeClr>
                </a:solidFill>
              </a:rPr>
              <a:t>Israel Finnerty</a:t>
            </a: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223464" y="65327"/>
            <a:ext cx="6143423" cy="1456267"/>
          </a:xfrm>
        </p:spPr>
        <p:txBody>
          <a:bodyPr>
            <a:normAutofit/>
          </a:bodyPr>
          <a:lstStyle/>
          <a:p>
            <a:r>
              <a:rPr lang="en-GB" sz="4400" cap="none" dirty="0"/>
              <a:t>Smart Tank</a:t>
            </a:r>
            <a:br>
              <a:rPr lang="en-GB" cap="none" dirty="0"/>
            </a:br>
            <a:r>
              <a:rPr lang="en-GB" sz="2800" cap="none" dirty="0"/>
              <a:t>Never run out of oil again!</a:t>
            </a:r>
            <a:endParaRPr lang="ru-RU" cap="none"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TextBox 5">
            <a:extLst>
              <a:ext uri="{FF2B5EF4-FFF2-40B4-BE49-F238E27FC236}">
                <a16:creationId xmlns:a16="http://schemas.microsoft.com/office/drawing/2014/main" id="{F0A83EF3-41D7-4DD9-A49C-880E9D5A3F4C}"/>
              </a:ext>
            </a:extLst>
          </p:cNvPr>
          <p:cNvSpPr txBox="1"/>
          <p:nvPr/>
        </p:nvSpPr>
        <p:spPr>
          <a:xfrm>
            <a:off x="238663" y="1401408"/>
            <a:ext cx="7345332" cy="4524315"/>
          </a:xfrm>
          <a:prstGeom prst="rect">
            <a:avLst/>
          </a:prstGeom>
          <a:noFill/>
        </p:spPr>
        <p:txBody>
          <a:bodyPr wrap="square" rtlCol="0">
            <a:spAutoFit/>
          </a:bodyPr>
          <a:lstStyle/>
          <a:p>
            <a:pPr algn="just"/>
            <a:r>
              <a:rPr lang="en-GB" dirty="0"/>
              <a:t>Smart Tank takes accurate readings from your oil tank and relays them directly to you via, web email and using our latest app. If you have smart heating technology Smart Tank can also disable your heating until your tank has adequate levels of heating oil avoiding air locks and avoiding the need to bleed the boiler. </a:t>
            </a:r>
            <a:endParaRPr lang="en-ZM" dirty="0"/>
          </a:p>
          <a:p>
            <a:pPr algn="just"/>
            <a:r>
              <a:rPr lang="en-GB" dirty="0"/>
              <a:t>Using the latest in ultrasonic sensor technology Smart Tank will let you know exactly how much oil is left in your tank and provide you with the option of requesting refill quotes from local oil distributors.</a:t>
            </a:r>
          </a:p>
          <a:p>
            <a:endParaRPr lang="en-ZM" dirty="0"/>
          </a:p>
          <a:p>
            <a:pPr algn="just"/>
            <a:r>
              <a:rPr lang="en-GB" dirty="0"/>
              <a:t>By taking continuous readings Smart Tank will allow you to monitor your consumption of oil, carbon footprint emissions and find the peak oil usage times. Smart Tank can be retro fitted to any existing oil tank or added to the factory design of new oil tanks.</a:t>
            </a:r>
          </a:p>
          <a:p>
            <a:endParaRPr lang="en-ZM" dirty="0"/>
          </a:p>
          <a:p>
            <a:pPr algn="ctr"/>
            <a:r>
              <a:rPr lang="en-GB" dirty="0"/>
              <a:t>“Smart Tank – taking the stress out of oil heating”</a:t>
            </a:r>
            <a:endParaRPr lang="en-ZM" dirty="0"/>
          </a:p>
          <a:p>
            <a:endParaRPr lang="en-ZM" dirty="0"/>
          </a:p>
        </p:txBody>
      </p:sp>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223464" y="65327"/>
            <a:ext cx="6143423" cy="1456267"/>
          </a:xfrm>
        </p:spPr>
        <p:txBody>
          <a:bodyPr>
            <a:normAutofit/>
          </a:bodyPr>
          <a:lstStyle/>
          <a:p>
            <a:r>
              <a:rPr lang="en-GB" sz="4400" cap="none" dirty="0"/>
              <a:t>Smart Tank</a:t>
            </a:r>
            <a:br>
              <a:rPr lang="en-GB" cap="none" dirty="0"/>
            </a:br>
            <a:r>
              <a:rPr lang="en-GB" sz="2800" cap="none" dirty="0"/>
              <a:t>Specification</a:t>
            </a:r>
            <a:endParaRPr lang="ru-RU" cap="none"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1113940069"/>
              </p:ext>
            </p:extLst>
          </p:nvPr>
        </p:nvGraphicFramePr>
        <p:xfrm>
          <a:off x="77309" y="5290682"/>
          <a:ext cx="2756042" cy="15586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F0A83EF3-41D7-4DD9-A49C-880E9D5A3F4C}"/>
              </a:ext>
            </a:extLst>
          </p:cNvPr>
          <p:cNvSpPr txBox="1"/>
          <p:nvPr/>
        </p:nvSpPr>
        <p:spPr>
          <a:xfrm>
            <a:off x="238663" y="1401697"/>
            <a:ext cx="7345332" cy="3970318"/>
          </a:xfrm>
          <a:prstGeom prst="rect">
            <a:avLst/>
          </a:prstGeom>
          <a:noFill/>
        </p:spPr>
        <p:txBody>
          <a:bodyPr wrap="square" rtlCol="0">
            <a:spAutoFit/>
          </a:bodyPr>
          <a:lstStyle/>
          <a:p>
            <a:pPr algn="just"/>
            <a:r>
              <a:rPr lang="en-GB" dirty="0"/>
              <a:t>The prototype will be installed in the cap of the oil tank and use an ultrasonic sensor connected to the raspberry pi to measure the levels of oil in the tank. Home heating oil tanks are within close proximity to the dwelling therefore the prototyped device can utilise the home </a:t>
            </a:r>
            <a:r>
              <a:rPr lang="en-GB" dirty="0" err="1"/>
              <a:t>wifi</a:t>
            </a:r>
            <a:r>
              <a:rPr lang="en-GB" dirty="0"/>
              <a:t> to deliver readings to the IoT platform and the end user. The end user will be able to monitor the levels of oil in the tank as well as track usage and emissions. The device will also connect to other smart home devices such as smart thermostat to disable the heating system if there is insufficient oil in the tank preventing air locks. </a:t>
            </a:r>
            <a:endParaRPr lang="en-ZM" dirty="0"/>
          </a:p>
          <a:p>
            <a:pPr algn="just"/>
            <a:endParaRPr lang="en-GB" dirty="0"/>
          </a:p>
          <a:p>
            <a:pPr algn="just"/>
            <a:r>
              <a:rPr lang="en-GB" dirty="0"/>
              <a:t>When oil is running low the user will be asked if they would like to receive quotes on refills or part refills from local oil distributors. This will use geolocation data on the device to send email requests for quotes and availability to local oil companies contained in a database.</a:t>
            </a:r>
            <a:endParaRPr lang="en-ZM" dirty="0"/>
          </a:p>
          <a:p>
            <a:endParaRPr lang="en-ZM" dirty="0"/>
          </a:p>
        </p:txBody>
      </p:sp>
    </p:spTree>
    <p:extLst>
      <p:ext uri="{BB962C8B-B14F-4D97-AF65-F5344CB8AC3E}">
        <p14:creationId xmlns:p14="http://schemas.microsoft.com/office/powerpoint/2010/main" val="234217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290590" y="132634"/>
            <a:ext cx="5644466" cy="1035579"/>
          </a:xfrm>
        </p:spPr>
        <p:txBody>
          <a:bodyPr vert="horz" lIns="91440" tIns="45720" rIns="91440" bIns="45720" rtlCol="0" anchor="ctr">
            <a:normAutofit/>
          </a:bodyPr>
          <a:lstStyle/>
          <a:p>
            <a:r>
              <a:rPr lang="en-US" cap="none" dirty="0"/>
              <a:t>Ultrasonic Sensor Function</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descr="A close up of a device&#10;&#10;Description automatically generated">
            <a:extLst>
              <a:ext uri="{FF2B5EF4-FFF2-40B4-BE49-F238E27FC236}">
                <a16:creationId xmlns:a16="http://schemas.microsoft.com/office/drawing/2014/main" id="{5274AC4B-97AB-4A16-9189-5FE9C2D71AA2}"/>
              </a:ext>
            </a:extLst>
          </p:cNvPr>
          <p:cNvPicPr>
            <a:picLocks noChangeAspect="1"/>
          </p:cNvPicPr>
          <p:nvPr/>
        </p:nvPicPr>
        <p:blipFill>
          <a:blip r:embed="rId6"/>
          <a:stretch>
            <a:fillRect/>
          </a:stretch>
        </p:blipFill>
        <p:spPr>
          <a:xfrm>
            <a:off x="1290590" y="1653209"/>
            <a:ext cx="9607643" cy="494793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6153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E31E3-8764-4118-A4B3-7AF0D8491553}"/>
              </a:ext>
            </a:extLst>
          </p:cNvPr>
          <p:cNvPicPr>
            <a:picLocks noChangeAspect="1"/>
          </p:cNvPicPr>
          <p:nvPr/>
        </p:nvPicPr>
        <p:blipFill>
          <a:blip r:embed="rId4"/>
          <a:stretch>
            <a:fillRect/>
          </a:stretch>
        </p:blipFill>
        <p:spPr>
          <a:xfrm>
            <a:off x="4855909" y="3791164"/>
            <a:ext cx="7332916" cy="3065049"/>
          </a:xfrm>
          <a:prstGeom prst="rect">
            <a:avLst/>
          </a:prstGeom>
        </p:spPr>
      </p:pic>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290589" y="19618"/>
            <a:ext cx="6897913" cy="1035579"/>
          </a:xfrm>
        </p:spPr>
        <p:txBody>
          <a:bodyPr vert="horz" lIns="91440" tIns="45720" rIns="91440" bIns="45720" rtlCol="0" anchor="ctr">
            <a:normAutofit/>
          </a:bodyPr>
          <a:lstStyle/>
          <a:p>
            <a:r>
              <a:rPr lang="en-US" cap="none" dirty="0"/>
              <a:t>Which Ultrasonic Sensor?</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6"/>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9F483CE4-280C-4257-BC8E-202C3183B7C4}"/>
              </a:ext>
            </a:extLst>
          </p:cNvPr>
          <p:cNvPicPr>
            <a:picLocks noChangeAspect="1"/>
          </p:cNvPicPr>
          <p:nvPr/>
        </p:nvPicPr>
        <p:blipFill>
          <a:blip r:embed="rId7"/>
          <a:stretch>
            <a:fillRect/>
          </a:stretch>
        </p:blipFill>
        <p:spPr>
          <a:xfrm>
            <a:off x="0" y="944293"/>
            <a:ext cx="7952198" cy="3427098"/>
          </a:xfrm>
          <a:prstGeom prst="rect">
            <a:avLst/>
          </a:prstGeom>
        </p:spPr>
      </p:pic>
    </p:spTree>
    <p:extLst>
      <p:ext uri="{BB962C8B-B14F-4D97-AF65-F5344CB8AC3E}">
        <p14:creationId xmlns:p14="http://schemas.microsoft.com/office/powerpoint/2010/main" val="2256724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7643" y="0"/>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00110" y="0"/>
            <a:ext cx="7390680" cy="1278467"/>
          </a:xfrm>
        </p:spPr>
        <p:txBody>
          <a:bodyPr vert="horz" lIns="91440" tIns="45720" rIns="91440" bIns="45720" rtlCol="0" anchor="ctr">
            <a:normAutofit/>
          </a:bodyPr>
          <a:lstStyle/>
          <a:p>
            <a:r>
              <a:rPr lang="en-US" cap="none" dirty="0"/>
              <a:t>HC-SR04 Sensor Configuration</a:t>
            </a:r>
          </a:p>
        </p:txBody>
      </p:sp>
      <p:pic>
        <p:nvPicPr>
          <p:cNvPr id="7" name="Picture 6">
            <a:extLst>
              <a:ext uri="{FF2B5EF4-FFF2-40B4-BE49-F238E27FC236}">
                <a16:creationId xmlns:a16="http://schemas.microsoft.com/office/drawing/2014/main" id="{779827C7-514A-47F3-831C-27017A2B85DA}"/>
              </a:ext>
            </a:extLst>
          </p:cNvPr>
          <p:cNvPicPr>
            <a:picLocks noChangeAspect="1"/>
          </p:cNvPicPr>
          <p:nvPr/>
        </p:nvPicPr>
        <p:blipFill rotWithShape="1">
          <a:blip r:embed="rId4"/>
          <a:srcRect b="5168"/>
          <a:stretch/>
        </p:blipFill>
        <p:spPr>
          <a:xfrm>
            <a:off x="6376826" y="-1"/>
            <a:ext cx="5838353" cy="6863771"/>
          </a:xfrm>
          <a:prstGeom prst="rect">
            <a:avLst/>
          </a:prstGeom>
        </p:spPr>
      </p:pic>
      <p:sp>
        <p:nvSpPr>
          <p:cNvPr id="5" name="Title 1">
            <a:extLst>
              <a:ext uri="{FF2B5EF4-FFF2-40B4-BE49-F238E27FC236}">
                <a16:creationId xmlns:a16="http://schemas.microsoft.com/office/drawing/2014/main" id="{A7BFA14E-E398-4E50-BE33-2EDE177B87EF}"/>
              </a:ext>
            </a:extLst>
          </p:cNvPr>
          <p:cNvSpPr txBox="1">
            <a:spLocks/>
          </p:cNvSpPr>
          <p:nvPr/>
        </p:nvSpPr>
        <p:spPr>
          <a:xfrm>
            <a:off x="100110" y="809649"/>
            <a:ext cx="6080632" cy="12784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cap="none" dirty="0"/>
              <a:t>Connection to Pi via electronic breadboard and resistors</a:t>
            </a:r>
          </a:p>
        </p:txBody>
      </p:sp>
    </p:spTree>
    <p:extLst>
      <p:ext uri="{BB962C8B-B14F-4D97-AF65-F5344CB8AC3E}">
        <p14:creationId xmlns:p14="http://schemas.microsoft.com/office/powerpoint/2010/main" val="85797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371566" y="137677"/>
            <a:ext cx="7421896" cy="1387941"/>
          </a:xfrm>
        </p:spPr>
        <p:txBody>
          <a:bodyPr vert="horz" lIns="91440" tIns="45720" rIns="91440" bIns="45720" rtlCol="0" anchor="ctr">
            <a:normAutofit/>
          </a:bodyPr>
          <a:lstStyle/>
          <a:p>
            <a:r>
              <a:rPr lang="en-US" cap="none" dirty="0"/>
              <a:t>RCWL - 1601 Sensor Configuration</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5274AC4B-97AB-4A16-9189-5FE9C2D71AA2}"/>
              </a:ext>
            </a:extLst>
          </p:cNvPr>
          <p:cNvPicPr>
            <a:picLocks noChangeAspect="1"/>
          </p:cNvPicPr>
          <p:nvPr/>
        </p:nvPicPr>
        <p:blipFill>
          <a:blip r:embed="rId6"/>
          <a:srcRect/>
          <a:stretch/>
        </p:blipFill>
        <p:spPr>
          <a:xfrm>
            <a:off x="371566" y="2177105"/>
            <a:ext cx="11612871" cy="419619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itle 1">
            <a:extLst>
              <a:ext uri="{FF2B5EF4-FFF2-40B4-BE49-F238E27FC236}">
                <a16:creationId xmlns:a16="http://schemas.microsoft.com/office/drawing/2014/main" id="{D22020E1-A0CE-4A90-BF68-3E1843B52051}"/>
              </a:ext>
            </a:extLst>
          </p:cNvPr>
          <p:cNvSpPr txBox="1">
            <a:spLocks/>
          </p:cNvSpPr>
          <p:nvPr/>
        </p:nvSpPr>
        <p:spPr>
          <a:xfrm>
            <a:off x="402782" y="827823"/>
            <a:ext cx="7390680" cy="12784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cap="none" dirty="0"/>
              <a:t>Direct connection to Pi</a:t>
            </a:r>
          </a:p>
        </p:txBody>
      </p:sp>
    </p:spTree>
    <p:extLst>
      <p:ext uri="{BB962C8B-B14F-4D97-AF65-F5344CB8AC3E}">
        <p14:creationId xmlns:p14="http://schemas.microsoft.com/office/powerpoint/2010/main" val="2650831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3ED72BE-2F78-4DD7-B0A1-DCD0503B10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017142" y="308814"/>
            <a:ext cx="8085486" cy="1035579"/>
          </a:xfrm>
        </p:spPr>
        <p:txBody>
          <a:bodyPr vert="horz" lIns="91440" tIns="45720" rIns="91440" bIns="45720" rtlCol="0" anchor="ctr">
            <a:normAutofit fontScale="90000"/>
          </a:bodyPr>
          <a:lstStyle/>
          <a:p>
            <a:r>
              <a:rPr lang="en-US" cap="none" dirty="0"/>
              <a:t>Alternative Prototype Sensor Connection with ESP-8266 Microcontroller</a:t>
            </a:r>
          </a:p>
        </p:txBody>
      </p:sp>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ChangeAspect="1"/>
          </p:cNvPicPr>
          <p:nvPr/>
        </p:nvPicPr>
        <p:blipFill rotWithShape="1">
          <a:blip r:embed="rId5"/>
          <a:srcRect t="4555" b="4555"/>
          <a:stretch/>
        </p:blipFill>
        <p:spPr>
          <a:xfrm>
            <a:off x="9414230" y="132634"/>
            <a:ext cx="2462993" cy="13879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5274AC4B-97AB-4A16-9189-5FE9C2D71AA2}"/>
              </a:ext>
            </a:extLst>
          </p:cNvPr>
          <p:cNvPicPr>
            <a:picLocks noChangeAspect="1"/>
          </p:cNvPicPr>
          <p:nvPr/>
        </p:nvPicPr>
        <p:blipFill>
          <a:blip r:embed="rId6"/>
          <a:srcRect/>
          <a:stretch/>
        </p:blipFill>
        <p:spPr>
          <a:xfrm>
            <a:off x="371566" y="1906932"/>
            <a:ext cx="11612871" cy="473654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7813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22B2A803-157D-459E-8987-417D5514D44E}"/>
              </a:ext>
            </a:extLst>
          </p:cNvPr>
          <p:cNvPicPr>
            <a:picLocks noChangeAspect="1"/>
          </p:cNvPicPr>
          <p:nvPr/>
        </p:nvPicPr>
        <p:blipFill>
          <a:blip r:embed="rId4"/>
          <a:stretch>
            <a:fillRect/>
          </a:stretch>
        </p:blipFill>
        <p:spPr>
          <a:xfrm>
            <a:off x="-16158" y="1320230"/>
            <a:ext cx="12258429" cy="5537770"/>
          </a:xfrm>
          <a:prstGeom prst="rect">
            <a:avLst/>
          </a:prstGeom>
        </p:spPr>
      </p:pic>
      <p:sp>
        <p:nvSpPr>
          <p:cNvPr id="11" name="Title 1">
            <a:extLst>
              <a:ext uri="{FF2B5EF4-FFF2-40B4-BE49-F238E27FC236}">
                <a16:creationId xmlns:a16="http://schemas.microsoft.com/office/drawing/2014/main" id="{7636BA84-609A-4FEB-A1D4-887AB7279F87}"/>
              </a:ext>
            </a:extLst>
          </p:cNvPr>
          <p:cNvSpPr txBox="1">
            <a:spLocks/>
          </p:cNvSpPr>
          <p:nvPr/>
        </p:nvSpPr>
        <p:spPr>
          <a:xfrm>
            <a:off x="1489753" y="147627"/>
            <a:ext cx="9525577" cy="1215376"/>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cap="none" dirty="0"/>
              <a:t>Full Pictorial Information Flow Representation</a:t>
            </a:r>
          </a:p>
        </p:txBody>
      </p:sp>
    </p:spTree>
    <p:extLst>
      <p:ext uri="{BB962C8B-B14F-4D97-AF65-F5344CB8AC3E}">
        <p14:creationId xmlns:p14="http://schemas.microsoft.com/office/powerpoint/2010/main" val="2214643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5B3C4-7FB6-414C-8C24-8862C0E6C9F3}">
  <ds:schemaRef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 ds:uri="71af3243-3dd4-4a8d-8c0d-dd76da1f02a5"/>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480</Words>
  <Application>Microsoft Office PowerPoint</Application>
  <PresentationFormat>Widescreen</PresentationFormat>
  <Paragraphs>52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Smart Tank – IoT Project</vt:lpstr>
      <vt:lpstr>Smart Tank Never run out of oil again!</vt:lpstr>
      <vt:lpstr>Smart Tank Specification</vt:lpstr>
      <vt:lpstr>Ultrasonic Sensor Function</vt:lpstr>
      <vt:lpstr>Which Ultrasonic Sensor?</vt:lpstr>
      <vt:lpstr>HC-SR04 Sensor Configuration</vt:lpstr>
      <vt:lpstr>RCWL - 1601 Sensor Configuration</vt:lpstr>
      <vt:lpstr>Alternative Prototype Sensor Connection with ESP-8266 Microcontroller</vt:lpstr>
      <vt:lpstr>PowerPoint Presentation</vt:lpstr>
      <vt:lpstr>Fuel Reordering Flow Chart </vt:lpstr>
      <vt:lpstr>Software Development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2019-11-07T14:37:13Z</dcterms:created>
  <dcterms:modified xsi:type="dcterms:W3CDTF">2019-11-17T10:03:08Z</dcterms:modified>
</cp:coreProperties>
</file>